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59" r:id="rId5"/>
    <p:sldId id="260" r:id="rId6"/>
    <p:sldId id="261" r:id="rId7"/>
    <p:sldId id="262" r:id="rId8"/>
    <p:sldId id="263"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7E1FC228-EE8A-447A-A25E-51FE9593CD4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3275400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E1FC228-EE8A-447A-A25E-51FE9593CD4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334851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E1FC228-EE8A-447A-A25E-51FE9593CD4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1709560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E1FC228-EE8A-447A-A25E-51FE9593CD4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321976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7E1FC228-EE8A-447A-A25E-51FE9593CD4E}"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3426455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E1FC228-EE8A-447A-A25E-51FE9593CD4E}" type="datetimeFigureOut">
              <a:rPr lang="fr-FR" smtClean="0"/>
              <a:t>25/12/2020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1554879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E1FC228-EE8A-447A-A25E-51FE9593CD4E}" type="datetimeFigureOut">
              <a:rPr lang="fr-FR" smtClean="0"/>
              <a:t>25/12/2020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3626830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E1FC228-EE8A-447A-A25E-51FE9593CD4E}" type="datetimeFigureOut">
              <a:rPr lang="fr-FR" smtClean="0"/>
              <a:t>25/12/2020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346181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E1FC228-EE8A-447A-A25E-51FE9593CD4E}" type="datetimeFigureOut">
              <a:rPr lang="fr-FR" smtClean="0"/>
              <a:t>25/12/2020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3082089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E1FC228-EE8A-447A-A25E-51FE9593CD4E}" type="datetimeFigureOut">
              <a:rPr lang="fr-FR" smtClean="0"/>
              <a:t>25/12/2020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2357260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7E1FC228-EE8A-447A-A25E-51FE9593CD4E}" type="datetimeFigureOut">
              <a:rPr lang="fr-FR" smtClean="0"/>
              <a:t>25/12/2020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27050D7-DD59-463F-A8E5-AF59DAF5A37F}" type="slidenum">
              <a:rPr lang="fr-FR" smtClean="0"/>
              <a:t>‹N°›</a:t>
            </a:fld>
            <a:endParaRPr lang="fr-FR"/>
          </a:p>
        </p:txBody>
      </p:sp>
    </p:spTree>
    <p:extLst>
      <p:ext uri="{BB962C8B-B14F-4D97-AF65-F5344CB8AC3E}">
        <p14:creationId xmlns:p14="http://schemas.microsoft.com/office/powerpoint/2010/main" val="1341626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FC228-EE8A-447A-A25E-51FE9593CD4E}" type="datetimeFigureOut">
              <a:rPr lang="fr-FR" smtClean="0"/>
              <a:t>25/12/2020</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7050D7-DD59-463F-A8E5-AF59DAF5A37F}" type="slidenum">
              <a:rPr lang="fr-FR" smtClean="0"/>
              <a:t>‹N°›</a:t>
            </a:fld>
            <a:endParaRPr lang="fr-FR"/>
          </a:p>
        </p:txBody>
      </p:sp>
    </p:spTree>
    <p:extLst>
      <p:ext uri="{BB962C8B-B14F-4D97-AF65-F5344CB8AC3E}">
        <p14:creationId xmlns:p14="http://schemas.microsoft.com/office/powerpoint/2010/main" val="19052209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11" Type="http://schemas.openxmlformats.org/officeDocument/2006/relationships/image" Target="../media/image23.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80316" y="418060"/>
            <a:ext cx="7379595" cy="1077218"/>
          </a:xfrm>
          <a:prstGeom prst="rect">
            <a:avLst/>
          </a:prstGeom>
          <a:effectLst>
            <a:outerShdw blurRad="50800" dist="38100" dir="16200000"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fr-FR" sz="3200" dirty="0" smtClean="0">
                <a:latin typeface="Times New Roman" panose="02020603050405020304" pitchFamily="18" charset="0"/>
                <a:cs typeface="Times New Roman" panose="02020603050405020304" pitchFamily="18" charset="0"/>
              </a:rPr>
              <a:t>Matière: théorie et construction du navire </a:t>
            </a:r>
          </a:p>
          <a:p>
            <a:pPr algn="ctr"/>
            <a:r>
              <a:rPr lang="fr-FR" sz="3200" dirty="0" smtClean="0">
                <a:latin typeface="Times New Roman" panose="02020603050405020304" pitchFamily="18" charset="0"/>
                <a:cs typeface="Times New Roman" panose="02020603050405020304" pitchFamily="18" charset="0"/>
              </a:rPr>
              <a:t>Section  PNC: 2020 - 2021</a:t>
            </a:r>
            <a:endParaRPr lang="fr-FR" sz="3200" dirty="0">
              <a:latin typeface="Times New Roman" panose="02020603050405020304" pitchFamily="18" charset="0"/>
              <a:cs typeface="Times New Roman" panose="02020603050405020304" pitchFamily="18" charset="0"/>
            </a:endParaRPr>
          </a:p>
        </p:txBody>
      </p:sp>
      <p:pic>
        <p:nvPicPr>
          <p:cNvPr id="4" name="Image 3"/>
          <p:cNvPicPr>
            <a:picLocks noChangeAspect="1"/>
          </p:cNvPicPr>
          <p:nvPr/>
        </p:nvPicPr>
        <p:blipFill>
          <a:blip r:embed="rId2"/>
          <a:stretch>
            <a:fillRect/>
          </a:stretch>
        </p:blipFill>
        <p:spPr>
          <a:xfrm>
            <a:off x="966229" y="2236940"/>
            <a:ext cx="9589839" cy="3304318"/>
          </a:xfrm>
          <a:prstGeom prst="rect">
            <a:avLst/>
          </a:prstGeom>
        </p:spPr>
      </p:pic>
      <p:pic>
        <p:nvPicPr>
          <p:cNvPr id="5" name="Image 4"/>
          <p:cNvPicPr>
            <a:picLocks noChangeAspect="1"/>
          </p:cNvPicPr>
          <p:nvPr/>
        </p:nvPicPr>
        <p:blipFill>
          <a:blip r:embed="rId3"/>
          <a:stretch>
            <a:fillRect/>
          </a:stretch>
        </p:blipFill>
        <p:spPr>
          <a:xfrm>
            <a:off x="7028683" y="5541258"/>
            <a:ext cx="4084674" cy="1280271"/>
          </a:xfrm>
          <a:prstGeom prst="rect">
            <a:avLst/>
          </a:prstGeom>
        </p:spPr>
      </p:pic>
    </p:spTree>
    <p:extLst>
      <p:ext uri="{BB962C8B-B14F-4D97-AF65-F5344CB8AC3E}">
        <p14:creationId xmlns:p14="http://schemas.microsoft.com/office/powerpoint/2010/main" val="2342820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69359" y="179162"/>
            <a:ext cx="6518323" cy="523220"/>
          </a:xfrm>
          <a:prstGeom prst="rect">
            <a:avLst/>
          </a:prstGeom>
        </p:spPr>
        <p:txBody>
          <a:bodyPr wrap="none">
            <a:spAutoFit/>
          </a:bodyPr>
          <a:lstStyle/>
          <a:p>
            <a:r>
              <a:rPr lang="fr-FR" sz="2800" dirty="0" smtClean="0">
                <a:solidFill>
                  <a:srgbClr val="FF0000"/>
                </a:solidFill>
                <a:latin typeface="Times New Roman" panose="02020603050405020304" pitchFamily="18" charset="0"/>
                <a:cs typeface="Times New Roman" panose="02020603050405020304" pitchFamily="18" charset="0"/>
              </a:rPr>
              <a:t>DESCRIPTION GENERALE DU NAVIRE</a:t>
            </a:r>
            <a:endParaRPr lang="fr-FR" sz="2800"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301908" y="732953"/>
            <a:ext cx="1550424" cy="523220"/>
          </a:xfrm>
          <a:prstGeom prst="rect">
            <a:avLst/>
          </a:prstGeom>
        </p:spPr>
        <p:txBody>
          <a:bodyPr wrap="none">
            <a:spAutoFit/>
          </a:bodyPr>
          <a:lstStyle/>
          <a:p>
            <a:r>
              <a:rPr lang="fr-FR" sz="2800" u="sng" dirty="0" smtClean="0">
                <a:solidFill>
                  <a:srgbClr val="FF0000"/>
                </a:solidFill>
                <a:latin typeface="Times New Roman" panose="02020603050405020304" pitchFamily="18" charset="0"/>
                <a:cs typeface="Times New Roman" panose="02020603050405020304" pitchFamily="18" charset="0"/>
              </a:rPr>
              <a:t>1- Navire</a:t>
            </a:r>
            <a:endParaRPr lang="fr-FR" sz="2800" u="sng"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229921" y="1194618"/>
            <a:ext cx="11890092" cy="1815882"/>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Le navire est un moyen de transport sur mer et sur les voies fluviales et lacustres universellement utilisé, et ce depuis plusieurs millénaires. Il est essentiellement destiné à transporter un chargement marchandises ou passagers ou les deux. Il peut aussi être utilisé comme engin de combat sur mer</a:t>
            </a:r>
            <a:r>
              <a:rPr lang="fr-FR" dirty="0" smtClean="0"/>
              <a:t>.</a:t>
            </a:r>
            <a:endParaRPr lang="fr-FR" dirty="0"/>
          </a:p>
        </p:txBody>
      </p:sp>
      <p:sp>
        <p:nvSpPr>
          <p:cNvPr id="6" name="Rectangle 5"/>
          <p:cNvSpPr/>
          <p:nvPr/>
        </p:nvSpPr>
        <p:spPr>
          <a:xfrm>
            <a:off x="229921" y="3301980"/>
            <a:ext cx="11890092" cy="2677656"/>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Le développement des connaissances scientifiques, l'introduction des nouveaux matériaux et de nouveaux moyens de mise en œuvre, les leçons apprises de l'expérience du temps de paix et des nécessités de la guerre, contribuent chacune pour leur part aux progrès rapides de la </a:t>
            </a:r>
            <a:r>
              <a:rPr lang="fr-FR" sz="2800" dirty="0" smtClean="0">
                <a:solidFill>
                  <a:schemeClr val="accent2"/>
                </a:solidFill>
                <a:latin typeface="Times New Roman" panose="02020603050405020304" pitchFamily="18" charset="0"/>
                <a:cs typeface="Times New Roman" panose="02020603050405020304" pitchFamily="18" charset="0"/>
              </a:rPr>
              <a:t>construction navale</a:t>
            </a:r>
            <a:r>
              <a:rPr lang="fr-FR" sz="2800" dirty="0" smtClean="0">
                <a:latin typeface="Times New Roman" panose="02020603050405020304" pitchFamily="18" charset="0"/>
                <a:cs typeface="Times New Roman" panose="02020603050405020304" pitchFamily="18" charset="0"/>
              </a:rPr>
              <a:t>. Ainsi on évolue actuellement vers des navires spécialisés et automatisés, avec grande capacité et grande vitesse</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5648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2" y="642801"/>
            <a:ext cx="4660443" cy="523220"/>
          </a:xfrm>
          <a:prstGeom prst="rect">
            <a:avLst/>
          </a:prstGeom>
        </p:spPr>
        <p:txBody>
          <a:bodyPr wrap="none">
            <a:spAutoFit/>
          </a:bodyPr>
          <a:lstStyle/>
          <a:p>
            <a:r>
              <a:rPr lang="fr-FR" sz="2800" u="sng" dirty="0" smtClean="0">
                <a:solidFill>
                  <a:srgbClr val="FF0000"/>
                </a:solidFill>
                <a:latin typeface="Times New Roman" panose="02020603050405020304" pitchFamily="18" charset="0"/>
                <a:cs typeface="Times New Roman" panose="02020603050405020304" pitchFamily="18" charset="0"/>
              </a:rPr>
              <a:t>2- GEOMETRIE DU NAVIRE</a:t>
            </a:r>
            <a:endParaRPr lang="fr-FR" sz="2800" u="sng" dirty="0">
              <a:solidFill>
                <a:srgbClr val="FF0000"/>
              </a:solidFill>
              <a:latin typeface="Times New Roman" panose="02020603050405020304" pitchFamily="18" charset="0"/>
              <a:cs typeface="Times New Roman" panose="02020603050405020304" pitchFamily="18" charset="0"/>
            </a:endParaRPr>
          </a:p>
        </p:txBody>
      </p:sp>
      <p:pic>
        <p:nvPicPr>
          <p:cNvPr id="3" name="Image 2"/>
          <p:cNvPicPr>
            <a:picLocks noChangeAspect="1"/>
          </p:cNvPicPr>
          <p:nvPr/>
        </p:nvPicPr>
        <p:blipFill>
          <a:blip r:embed="rId2"/>
          <a:stretch>
            <a:fillRect/>
          </a:stretch>
        </p:blipFill>
        <p:spPr>
          <a:xfrm>
            <a:off x="3177057" y="0"/>
            <a:ext cx="6687892" cy="749873"/>
          </a:xfrm>
          <a:prstGeom prst="rect">
            <a:avLst/>
          </a:prstGeom>
        </p:spPr>
      </p:pic>
      <p:pic>
        <p:nvPicPr>
          <p:cNvPr id="4" name="Image 3"/>
          <p:cNvPicPr>
            <a:picLocks noChangeAspect="1"/>
          </p:cNvPicPr>
          <p:nvPr/>
        </p:nvPicPr>
        <p:blipFill>
          <a:blip r:embed="rId3"/>
          <a:stretch>
            <a:fillRect/>
          </a:stretch>
        </p:blipFill>
        <p:spPr>
          <a:xfrm>
            <a:off x="110379" y="1166021"/>
            <a:ext cx="3810330" cy="3151905"/>
          </a:xfrm>
          <a:prstGeom prst="rect">
            <a:avLst/>
          </a:prstGeom>
        </p:spPr>
      </p:pic>
      <p:sp>
        <p:nvSpPr>
          <p:cNvPr id="5" name="Rectangle 4"/>
          <p:cNvSpPr/>
          <p:nvPr/>
        </p:nvSpPr>
        <p:spPr>
          <a:xfrm>
            <a:off x="3825025" y="1889295"/>
            <a:ext cx="8366975" cy="461665"/>
          </a:xfrm>
          <a:prstGeom prst="rect">
            <a:avLst/>
          </a:prstGeom>
        </p:spPr>
        <p:txBody>
          <a:bodyPr wrap="square">
            <a:spAutoFit/>
          </a:bodyPr>
          <a:lstStyle/>
          <a:p>
            <a:r>
              <a:rPr lang="fr-FR" sz="2400" dirty="0" smtClean="0">
                <a:latin typeface="Times New Roman" panose="02020603050405020304" pitchFamily="18" charset="0"/>
                <a:cs typeface="Times New Roman" panose="02020603050405020304" pitchFamily="18" charset="0"/>
              </a:rPr>
              <a:t>Un </a:t>
            </a:r>
            <a:r>
              <a:rPr lang="fr-FR" sz="2400" dirty="0" smtClean="0">
                <a:solidFill>
                  <a:schemeClr val="accent1"/>
                </a:solidFill>
                <a:latin typeface="Times New Roman" panose="02020603050405020304" pitchFamily="18" charset="0"/>
                <a:cs typeface="Times New Roman" panose="02020603050405020304" pitchFamily="18" charset="0"/>
              </a:rPr>
              <a:t>navire</a:t>
            </a:r>
            <a:r>
              <a:rPr lang="fr-FR" sz="2400" dirty="0" smtClean="0">
                <a:latin typeface="Times New Roman" panose="02020603050405020304" pitchFamily="18" charset="0"/>
                <a:cs typeface="Times New Roman" panose="02020603050405020304" pitchFamily="18" charset="0"/>
              </a:rPr>
              <a:t> est un</a:t>
            </a:r>
            <a:r>
              <a:rPr lang="fr-FR" sz="2400" dirty="0" smtClean="0">
                <a:solidFill>
                  <a:schemeClr val="accent1"/>
                </a:solidFill>
                <a:latin typeface="Times New Roman" panose="02020603050405020304" pitchFamily="18" charset="0"/>
                <a:cs typeface="Times New Roman" panose="02020603050405020304" pitchFamily="18" charset="0"/>
              </a:rPr>
              <a:t> flotteur</a:t>
            </a:r>
            <a:r>
              <a:rPr lang="fr-FR" sz="2400" dirty="0" smtClean="0">
                <a:latin typeface="Times New Roman" panose="02020603050405020304" pitchFamily="18" charset="0"/>
                <a:cs typeface="Times New Roman" panose="02020603050405020304" pitchFamily="18" charset="0"/>
              </a:rPr>
              <a:t>. Cette fonction est assurée par la </a:t>
            </a:r>
            <a:r>
              <a:rPr lang="fr-FR" sz="2400" dirty="0" smtClean="0">
                <a:solidFill>
                  <a:schemeClr val="accent1"/>
                </a:solidFill>
                <a:latin typeface="Times New Roman" panose="02020603050405020304" pitchFamily="18" charset="0"/>
                <a:cs typeface="Times New Roman" panose="02020603050405020304" pitchFamily="18" charset="0"/>
              </a:rPr>
              <a:t>COQUE</a:t>
            </a:r>
            <a:r>
              <a:rPr lang="fr-FR" dirty="0" smtClean="0"/>
              <a:t>.</a:t>
            </a:r>
            <a:endParaRPr lang="fr-FR" dirty="0"/>
          </a:p>
        </p:txBody>
      </p:sp>
      <p:sp>
        <p:nvSpPr>
          <p:cNvPr id="6" name="Rectangle 5"/>
          <p:cNvSpPr/>
          <p:nvPr/>
        </p:nvSpPr>
        <p:spPr>
          <a:xfrm>
            <a:off x="3872867" y="2741973"/>
            <a:ext cx="8366975" cy="830997"/>
          </a:xfrm>
          <a:prstGeom prst="rect">
            <a:avLst/>
          </a:prstGeom>
        </p:spPr>
        <p:txBody>
          <a:bodyPr wrap="square">
            <a:spAutoFit/>
          </a:bodyPr>
          <a:lstStyle/>
          <a:p>
            <a:r>
              <a:rPr lang="fr-FR" sz="2400" dirty="0" smtClean="0">
                <a:latin typeface="Times New Roman" panose="02020603050405020304" pitchFamily="18" charset="0"/>
                <a:cs typeface="Times New Roman" panose="02020603050405020304" pitchFamily="18" charset="0"/>
              </a:rPr>
              <a:t>Cette coque est pontée sauf sur de très petits navires et sur celle-ci sont élevées des constructions appelées:</a:t>
            </a:r>
            <a:endParaRPr lang="fr-FR" sz="2400" dirty="0">
              <a:latin typeface="Times New Roman" panose="02020603050405020304" pitchFamily="18" charset="0"/>
              <a:cs typeface="Times New Roman" panose="02020603050405020304" pitchFamily="18" charset="0"/>
            </a:endParaRPr>
          </a:p>
        </p:txBody>
      </p:sp>
      <p:sp>
        <p:nvSpPr>
          <p:cNvPr id="7" name="Rectangle 6"/>
          <p:cNvSpPr/>
          <p:nvPr/>
        </p:nvSpPr>
        <p:spPr>
          <a:xfrm>
            <a:off x="206062" y="4194815"/>
            <a:ext cx="11985937" cy="830997"/>
          </a:xfrm>
          <a:prstGeom prst="rect">
            <a:avLst/>
          </a:prstGeom>
        </p:spPr>
        <p:txBody>
          <a:bodyPr wrap="square">
            <a:spAutoFit/>
          </a:bodyPr>
          <a:lstStyle/>
          <a:p>
            <a:r>
              <a:rPr lang="fr-FR" sz="2400" dirty="0" smtClean="0">
                <a:latin typeface="Times New Roman" panose="02020603050405020304" pitchFamily="18" charset="0"/>
                <a:cs typeface="Times New Roman" panose="02020603050405020304" pitchFamily="18" charset="0"/>
              </a:rPr>
              <a:t>SUPERSTRUCTURES si elles s'étendent d'un bord à l'autre ou dont le retrait n’excède pas 4% de la largeur: gaillard (ou </a:t>
            </a:r>
            <a:r>
              <a:rPr lang="fr-FR" sz="2400" dirty="0" err="1" smtClean="0">
                <a:latin typeface="Times New Roman" panose="02020603050405020304" pitchFamily="18" charset="0"/>
                <a:cs typeface="Times New Roman" panose="02020603050405020304" pitchFamily="18" charset="0"/>
              </a:rPr>
              <a:t>teugue</a:t>
            </a:r>
            <a:r>
              <a:rPr lang="fr-FR" sz="2400" dirty="0" smtClean="0">
                <a:latin typeface="Times New Roman" panose="02020603050405020304" pitchFamily="18" charset="0"/>
                <a:cs typeface="Times New Roman" panose="02020603050405020304" pitchFamily="18" charset="0"/>
              </a:rPr>
              <a:t>) et éventuellement château et dunette;</a:t>
            </a:r>
            <a:endParaRPr lang="fr-FR" sz="2400" dirty="0">
              <a:latin typeface="Times New Roman" panose="02020603050405020304" pitchFamily="18" charset="0"/>
              <a:cs typeface="Times New Roman" panose="02020603050405020304" pitchFamily="18" charset="0"/>
            </a:endParaRPr>
          </a:p>
        </p:txBody>
      </p:sp>
      <p:sp>
        <p:nvSpPr>
          <p:cNvPr id="8" name="Rectangle 7"/>
          <p:cNvSpPr/>
          <p:nvPr/>
        </p:nvSpPr>
        <p:spPr>
          <a:xfrm>
            <a:off x="206062" y="5041200"/>
            <a:ext cx="5389617" cy="461665"/>
          </a:xfrm>
          <a:prstGeom prst="rect">
            <a:avLst/>
          </a:prstGeom>
        </p:spPr>
        <p:txBody>
          <a:bodyPr wrap="none">
            <a:spAutoFit/>
          </a:bodyPr>
          <a:lstStyle/>
          <a:p>
            <a:r>
              <a:rPr lang="fr-FR" sz="2400" dirty="0" smtClean="0">
                <a:latin typeface="Times New Roman" panose="02020603050405020304" pitchFamily="18" charset="0"/>
                <a:cs typeface="Times New Roman" panose="02020603050405020304" pitchFamily="18" charset="0"/>
              </a:rPr>
              <a:t>ROUFS(ou </a:t>
            </a:r>
            <a:r>
              <a:rPr lang="fr-FR" sz="2400" dirty="0" err="1" smtClean="0">
                <a:latin typeface="Times New Roman" panose="02020603050405020304" pitchFamily="18" charset="0"/>
                <a:cs typeface="Times New Roman" panose="02020603050405020304" pitchFamily="18" charset="0"/>
              </a:rPr>
              <a:t>roufles</a:t>
            </a:r>
            <a:r>
              <a:rPr lang="fr-FR" sz="2400" dirty="0" smtClean="0">
                <a:latin typeface="Times New Roman" panose="02020603050405020304" pitchFamily="18" charset="0"/>
                <a:cs typeface="Times New Roman" panose="02020603050405020304" pitchFamily="18" charset="0"/>
              </a:rPr>
              <a:t>): autres constructions.</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4243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quatre flèches 1"/>
          <p:cNvSpPr/>
          <p:nvPr/>
        </p:nvSpPr>
        <p:spPr>
          <a:xfrm>
            <a:off x="2284788" y="1782279"/>
            <a:ext cx="6556535" cy="3632547"/>
          </a:xfrm>
          <a:prstGeom prst="quadArrowCallout">
            <a:avLst/>
          </a:prstGeom>
          <a:solidFill>
            <a:sysClr val="window" lastClr="FFFFFF"/>
          </a:solidFill>
          <a:ln w="15875" cap="rnd" cmpd="sng" algn="ctr">
            <a:solidFill>
              <a:srgbClr val="052F61">
                <a:hueMod val="94000"/>
              </a:srgbClr>
            </a:solidFill>
            <a:prstDash val="solid"/>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fr-FR" sz="2400" b="0" i="0" u="none" strike="noStrike" kern="0" cap="none" spc="0" normalizeH="0" baseline="0" noProof="0" dirty="0">
                <a:ln>
                  <a:noFill/>
                </a:ln>
                <a:solidFill>
                  <a:prstClr val="black"/>
                </a:solidFill>
                <a:effectLst/>
                <a:uLnTx/>
                <a:uFillTx/>
                <a:latin typeface="Times New Roman" panose="02020603050405020304" pitchFamily="18" charset="0"/>
              </a:rPr>
              <a:t>Ce flotteur doit pouvoir</a:t>
            </a:r>
            <a:r>
              <a:rPr kumimoji="0" lang="fr-FR" sz="1200" b="0" i="0" u="none" strike="noStrike" kern="0" cap="none" spc="0" normalizeH="0" baseline="0" noProof="0" dirty="0">
                <a:ln>
                  <a:noFill/>
                </a:ln>
                <a:solidFill>
                  <a:prstClr val="white"/>
                </a:solidFill>
                <a:effectLst/>
                <a:uLnTx/>
                <a:uFillTx/>
                <a:latin typeface="Times New Roman" panose="02020603050405020304" pitchFamily="18" charset="0"/>
              </a:rPr>
              <a:t>:</a:t>
            </a:r>
            <a:endParaRPr kumimoji="0" lang="fr-FR" sz="1800" b="0" i="0" u="none" strike="noStrike" kern="0" cap="none" spc="0" normalizeH="0" baseline="0" noProof="0" dirty="0">
              <a:ln>
                <a:noFill/>
              </a:ln>
              <a:solidFill>
                <a:prstClr val="white"/>
              </a:solidFill>
              <a:effectLst/>
              <a:uLnTx/>
              <a:uFillTx/>
              <a:latin typeface="Century Gothic" panose="020B0502020202020204"/>
            </a:endParaRPr>
          </a:p>
        </p:txBody>
      </p:sp>
      <p:pic>
        <p:nvPicPr>
          <p:cNvPr id="3" name="Image 2"/>
          <p:cNvPicPr>
            <a:picLocks noChangeAspect="1"/>
          </p:cNvPicPr>
          <p:nvPr/>
        </p:nvPicPr>
        <p:blipFill>
          <a:blip r:embed="rId2"/>
          <a:stretch>
            <a:fillRect/>
          </a:stretch>
        </p:blipFill>
        <p:spPr>
          <a:xfrm>
            <a:off x="106116" y="0"/>
            <a:ext cx="4846740" cy="749873"/>
          </a:xfrm>
          <a:prstGeom prst="rect">
            <a:avLst/>
          </a:prstGeom>
        </p:spPr>
      </p:pic>
      <p:pic>
        <p:nvPicPr>
          <p:cNvPr id="4" name="Image 3"/>
          <p:cNvPicPr>
            <a:picLocks noChangeAspect="1"/>
          </p:cNvPicPr>
          <p:nvPr/>
        </p:nvPicPr>
        <p:blipFill>
          <a:blip r:embed="rId3"/>
          <a:stretch>
            <a:fillRect/>
          </a:stretch>
        </p:blipFill>
        <p:spPr>
          <a:xfrm>
            <a:off x="5349676" y="1945718"/>
            <a:ext cx="426757" cy="493819"/>
          </a:xfrm>
          <a:prstGeom prst="rect">
            <a:avLst/>
          </a:prstGeom>
        </p:spPr>
      </p:pic>
      <p:pic>
        <p:nvPicPr>
          <p:cNvPr id="5" name="Image 4"/>
          <p:cNvPicPr>
            <a:picLocks noChangeAspect="1"/>
          </p:cNvPicPr>
          <p:nvPr/>
        </p:nvPicPr>
        <p:blipFill>
          <a:blip r:embed="rId4"/>
          <a:stretch>
            <a:fillRect/>
          </a:stretch>
        </p:blipFill>
        <p:spPr>
          <a:xfrm>
            <a:off x="8236406" y="3348594"/>
            <a:ext cx="432854" cy="499915"/>
          </a:xfrm>
          <a:prstGeom prst="rect">
            <a:avLst/>
          </a:prstGeom>
        </p:spPr>
      </p:pic>
      <p:pic>
        <p:nvPicPr>
          <p:cNvPr id="6" name="Image 5"/>
          <p:cNvPicPr>
            <a:picLocks noChangeAspect="1"/>
          </p:cNvPicPr>
          <p:nvPr/>
        </p:nvPicPr>
        <p:blipFill>
          <a:blip r:embed="rId5"/>
          <a:stretch>
            <a:fillRect/>
          </a:stretch>
        </p:blipFill>
        <p:spPr>
          <a:xfrm>
            <a:off x="2529486" y="3393414"/>
            <a:ext cx="426757" cy="493819"/>
          </a:xfrm>
          <a:prstGeom prst="rect">
            <a:avLst/>
          </a:prstGeom>
        </p:spPr>
      </p:pic>
      <p:pic>
        <p:nvPicPr>
          <p:cNvPr id="7" name="Image 6"/>
          <p:cNvPicPr>
            <a:picLocks noChangeAspect="1"/>
          </p:cNvPicPr>
          <p:nvPr/>
        </p:nvPicPr>
        <p:blipFill>
          <a:blip r:embed="rId6"/>
          <a:stretch>
            <a:fillRect/>
          </a:stretch>
        </p:blipFill>
        <p:spPr>
          <a:xfrm>
            <a:off x="5349676" y="4814659"/>
            <a:ext cx="426757" cy="499915"/>
          </a:xfrm>
          <a:prstGeom prst="rect">
            <a:avLst/>
          </a:prstGeom>
        </p:spPr>
      </p:pic>
      <p:pic>
        <p:nvPicPr>
          <p:cNvPr id="8" name="Image 7"/>
          <p:cNvPicPr>
            <a:picLocks noChangeAspect="1"/>
          </p:cNvPicPr>
          <p:nvPr/>
        </p:nvPicPr>
        <p:blipFill>
          <a:blip r:embed="rId7"/>
          <a:stretch>
            <a:fillRect/>
          </a:stretch>
        </p:blipFill>
        <p:spPr>
          <a:xfrm>
            <a:off x="1426669" y="851975"/>
            <a:ext cx="9132600" cy="1012024"/>
          </a:xfrm>
          <a:prstGeom prst="rect">
            <a:avLst/>
          </a:prstGeom>
        </p:spPr>
      </p:pic>
      <p:pic>
        <p:nvPicPr>
          <p:cNvPr id="9" name="Image 8"/>
          <p:cNvPicPr>
            <a:picLocks noChangeAspect="1"/>
          </p:cNvPicPr>
          <p:nvPr/>
        </p:nvPicPr>
        <p:blipFill>
          <a:blip r:embed="rId8"/>
          <a:stretch>
            <a:fillRect/>
          </a:stretch>
        </p:blipFill>
        <p:spPr>
          <a:xfrm>
            <a:off x="0" y="2726747"/>
            <a:ext cx="2243522" cy="1743607"/>
          </a:xfrm>
          <a:prstGeom prst="rect">
            <a:avLst/>
          </a:prstGeom>
        </p:spPr>
      </p:pic>
      <p:pic>
        <p:nvPicPr>
          <p:cNvPr id="10" name="Image 9"/>
          <p:cNvPicPr>
            <a:picLocks noChangeAspect="1"/>
          </p:cNvPicPr>
          <p:nvPr/>
        </p:nvPicPr>
        <p:blipFill>
          <a:blip r:embed="rId9"/>
          <a:stretch>
            <a:fillRect/>
          </a:stretch>
        </p:blipFill>
        <p:spPr>
          <a:xfrm>
            <a:off x="8841323" y="2726746"/>
            <a:ext cx="3286029" cy="1743607"/>
          </a:xfrm>
          <a:prstGeom prst="rect">
            <a:avLst/>
          </a:prstGeom>
        </p:spPr>
      </p:pic>
      <p:pic>
        <p:nvPicPr>
          <p:cNvPr id="11" name="Image 10"/>
          <p:cNvPicPr>
            <a:picLocks noChangeAspect="1"/>
          </p:cNvPicPr>
          <p:nvPr/>
        </p:nvPicPr>
        <p:blipFill>
          <a:blip r:embed="rId10"/>
          <a:stretch>
            <a:fillRect/>
          </a:stretch>
        </p:blipFill>
        <p:spPr>
          <a:xfrm>
            <a:off x="1438929" y="5414826"/>
            <a:ext cx="9156986" cy="646232"/>
          </a:xfrm>
          <a:prstGeom prst="rect">
            <a:avLst/>
          </a:prstGeom>
        </p:spPr>
      </p:pic>
    </p:spTree>
    <p:extLst>
      <p:ext uri="{BB962C8B-B14F-4D97-AF65-F5344CB8AC3E}">
        <p14:creationId xmlns:p14="http://schemas.microsoft.com/office/powerpoint/2010/main" val="1292280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187" y="475377"/>
            <a:ext cx="2090637" cy="461665"/>
          </a:xfrm>
          <a:prstGeom prst="rect">
            <a:avLst/>
          </a:prstGeom>
        </p:spPr>
        <p:txBody>
          <a:bodyPr wrap="none">
            <a:spAutoFit/>
          </a:bodyPr>
          <a:lstStyle/>
          <a:p>
            <a:r>
              <a:rPr lang="fr-FR" sz="2400" u="sng" dirty="0" smtClean="0">
                <a:solidFill>
                  <a:srgbClr val="FF0000"/>
                </a:solidFill>
                <a:latin typeface="Times New Roman" panose="02020603050405020304" pitchFamily="18" charset="0"/>
                <a:cs typeface="Times New Roman" panose="02020603050405020304" pitchFamily="18" charset="0"/>
              </a:rPr>
              <a:t>3- FLOTTEUR</a:t>
            </a:r>
            <a:endParaRPr lang="fr-FR" sz="2400" u="sng" dirty="0">
              <a:solidFill>
                <a:srgbClr val="FF0000"/>
              </a:solidFill>
              <a:latin typeface="Times New Roman" panose="02020603050405020304" pitchFamily="18" charset="0"/>
              <a:cs typeface="Times New Roman" panose="02020603050405020304" pitchFamily="18" charset="0"/>
            </a:endParaRPr>
          </a:p>
        </p:txBody>
      </p:sp>
      <p:pic>
        <p:nvPicPr>
          <p:cNvPr id="3" name="Image 2"/>
          <p:cNvPicPr>
            <a:picLocks noChangeAspect="1"/>
          </p:cNvPicPr>
          <p:nvPr/>
        </p:nvPicPr>
        <p:blipFill>
          <a:blip r:embed="rId2"/>
          <a:stretch>
            <a:fillRect/>
          </a:stretch>
        </p:blipFill>
        <p:spPr>
          <a:xfrm>
            <a:off x="2661902" y="-159574"/>
            <a:ext cx="6687892" cy="749873"/>
          </a:xfrm>
          <a:prstGeom prst="rect">
            <a:avLst/>
          </a:prstGeom>
        </p:spPr>
      </p:pic>
      <p:pic>
        <p:nvPicPr>
          <p:cNvPr id="4" name="Image 3"/>
          <p:cNvPicPr>
            <a:picLocks noChangeAspect="1"/>
          </p:cNvPicPr>
          <p:nvPr/>
        </p:nvPicPr>
        <p:blipFill>
          <a:blip r:embed="rId3"/>
          <a:stretch>
            <a:fillRect/>
          </a:stretch>
        </p:blipFill>
        <p:spPr>
          <a:xfrm>
            <a:off x="176187" y="1083901"/>
            <a:ext cx="11894327" cy="646232"/>
          </a:xfrm>
          <a:prstGeom prst="rect">
            <a:avLst/>
          </a:prstGeom>
        </p:spPr>
      </p:pic>
      <p:pic>
        <p:nvPicPr>
          <p:cNvPr id="5" name="Image 4"/>
          <p:cNvPicPr>
            <a:picLocks noChangeAspect="1"/>
          </p:cNvPicPr>
          <p:nvPr/>
        </p:nvPicPr>
        <p:blipFill>
          <a:blip r:embed="rId4"/>
          <a:stretch>
            <a:fillRect/>
          </a:stretch>
        </p:blipFill>
        <p:spPr>
          <a:xfrm>
            <a:off x="575037" y="2331752"/>
            <a:ext cx="3383573" cy="646232"/>
          </a:xfrm>
          <a:prstGeom prst="rect">
            <a:avLst/>
          </a:prstGeom>
        </p:spPr>
      </p:pic>
      <p:pic>
        <p:nvPicPr>
          <p:cNvPr id="6" name="Image 5"/>
          <p:cNvPicPr>
            <a:picLocks noChangeAspect="1"/>
          </p:cNvPicPr>
          <p:nvPr/>
        </p:nvPicPr>
        <p:blipFill>
          <a:blip r:embed="rId5"/>
          <a:stretch>
            <a:fillRect/>
          </a:stretch>
        </p:blipFill>
        <p:spPr>
          <a:xfrm>
            <a:off x="4779066" y="2348105"/>
            <a:ext cx="7291448" cy="646232"/>
          </a:xfrm>
          <a:prstGeom prst="rect">
            <a:avLst/>
          </a:prstGeom>
        </p:spPr>
      </p:pic>
      <p:pic>
        <p:nvPicPr>
          <p:cNvPr id="7" name="Image 6"/>
          <p:cNvPicPr>
            <a:picLocks noChangeAspect="1"/>
          </p:cNvPicPr>
          <p:nvPr/>
        </p:nvPicPr>
        <p:blipFill>
          <a:blip r:embed="rId6"/>
          <a:stretch>
            <a:fillRect/>
          </a:stretch>
        </p:blipFill>
        <p:spPr>
          <a:xfrm>
            <a:off x="1898024" y="1685520"/>
            <a:ext cx="713294" cy="707197"/>
          </a:xfrm>
          <a:prstGeom prst="rect">
            <a:avLst/>
          </a:prstGeom>
        </p:spPr>
      </p:pic>
      <p:pic>
        <p:nvPicPr>
          <p:cNvPr id="8" name="Image 7"/>
          <p:cNvPicPr>
            <a:picLocks noChangeAspect="1"/>
          </p:cNvPicPr>
          <p:nvPr/>
        </p:nvPicPr>
        <p:blipFill>
          <a:blip r:embed="rId6"/>
          <a:stretch>
            <a:fillRect/>
          </a:stretch>
        </p:blipFill>
        <p:spPr>
          <a:xfrm>
            <a:off x="7462975" y="1685521"/>
            <a:ext cx="713294" cy="707197"/>
          </a:xfrm>
          <a:prstGeom prst="rect">
            <a:avLst/>
          </a:prstGeom>
        </p:spPr>
      </p:pic>
      <p:pic>
        <p:nvPicPr>
          <p:cNvPr id="9" name="Image 8"/>
          <p:cNvPicPr>
            <a:picLocks noChangeAspect="1"/>
          </p:cNvPicPr>
          <p:nvPr/>
        </p:nvPicPr>
        <p:blipFill>
          <a:blip r:embed="rId7"/>
          <a:stretch>
            <a:fillRect/>
          </a:stretch>
        </p:blipFill>
        <p:spPr>
          <a:xfrm>
            <a:off x="3253268" y="3289193"/>
            <a:ext cx="3444539" cy="646232"/>
          </a:xfrm>
          <a:prstGeom prst="rect">
            <a:avLst/>
          </a:prstGeom>
        </p:spPr>
      </p:pic>
      <p:pic>
        <p:nvPicPr>
          <p:cNvPr id="10" name="Image 9"/>
          <p:cNvPicPr>
            <a:picLocks noChangeAspect="1"/>
          </p:cNvPicPr>
          <p:nvPr/>
        </p:nvPicPr>
        <p:blipFill>
          <a:blip r:embed="rId8"/>
          <a:stretch>
            <a:fillRect/>
          </a:stretch>
        </p:blipFill>
        <p:spPr>
          <a:xfrm>
            <a:off x="1802294" y="4545188"/>
            <a:ext cx="7218290" cy="646232"/>
          </a:xfrm>
          <a:prstGeom prst="rect">
            <a:avLst/>
          </a:prstGeom>
        </p:spPr>
      </p:pic>
      <p:pic>
        <p:nvPicPr>
          <p:cNvPr id="11" name="Image 10"/>
          <p:cNvPicPr>
            <a:picLocks noChangeAspect="1"/>
          </p:cNvPicPr>
          <p:nvPr/>
        </p:nvPicPr>
        <p:blipFill>
          <a:blip r:embed="rId9"/>
          <a:stretch>
            <a:fillRect/>
          </a:stretch>
        </p:blipFill>
        <p:spPr>
          <a:xfrm>
            <a:off x="1095097" y="5780976"/>
            <a:ext cx="4316342" cy="646232"/>
          </a:xfrm>
          <a:prstGeom prst="rect">
            <a:avLst/>
          </a:prstGeom>
        </p:spPr>
      </p:pic>
      <p:pic>
        <p:nvPicPr>
          <p:cNvPr id="12" name="Image 11"/>
          <p:cNvPicPr>
            <a:picLocks noChangeAspect="1"/>
          </p:cNvPicPr>
          <p:nvPr/>
        </p:nvPicPr>
        <p:blipFill>
          <a:blip r:embed="rId10"/>
          <a:stretch>
            <a:fillRect/>
          </a:stretch>
        </p:blipFill>
        <p:spPr>
          <a:xfrm>
            <a:off x="6697807" y="5770463"/>
            <a:ext cx="3121423" cy="646232"/>
          </a:xfrm>
          <a:prstGeom prst="rect">
            <a:avLst/>
          </a:prstGeom>
        </p:spPr>
      </p:pic>
      <p:pic>
        <p:nvPicPr>
          <p:cNvPr id="13" name="Image 12"/>
          <p:cNvPicPr>
            <a:picLocks noChangeAspect="1"/>
          </p:cNvPicPr>
          <p:nvPr/>
        </p:nvPicPr>
        <p:blipFill>
          <a:blip r:embed="rId11"/>
          <a:stretch>
            <a:fillRect/>
          </a:stretch>
        </p:blipFill>
        <p:spPr>
          <a:xfrm>
            <a:off x="4975537" y="3831894"/>
            <a:ext cx="713294" cy="713294"/>
          </a:xfrm>
          <a:prstGeom prst="rect">
            <a:avLst/>
          </a:prstGeom>
        </p:spPr>
      </p:pic>
      <p:pic>
        <p:nvPicPr>
          <p:cNvPr id="14" name="Image 13"/>
          <p:cNvPicPr>
            <a:picLocks noChangeAspect="1"/>
          </p:cNvPicPr>
          <p:nvPr/>
        </p:nvPicPr>
        <p:blipFill>
          <a:blip r:embed="rId11"/>
          <a:stretch>
            <a:fillRect/>
          </a:stretch>
        </p:blipFill>
        <p:spPr>
          <a:xfrm>
            <a:off x="3300237" y="5093512"/>
            <a:ext cx="713294" cy="713294"/>
          </a:xfrm>
          <a:prstGeom prst="rect">
            <a:avLst/>
          </a:prstGeom>
        </p:spPr>
      </p:pic>
      <p:pic>
        <p:nvPicPr>
          <p:cNvPr id="15" name="Image 14"/>
          <p:cNvPicPr>
            <a:picLocks noChangeAspect="1"/>
          </p:cNvPicPr>
          <p:nvPr/>
        </p:nvPicPr>
        <p:blipFill>
          <a:blip r:embed="rId11"/>
          <a:stretch>
            <a:fillRect/>
          </a:stretch>
        </p:blipFill>
        <p:spPr>
          <a:xfrm>
            <a:off x="7711496" y="5093512"/>
            <a:ext cx="713294" cy="713294"/>
          </a:xfrm>
          <a:prstGeom prst="rect">
            <a:avLst/>
          </a:prstGeom>
        </p:spPr>
      </p:pic>
    </p:spTree>
    <p:extLst>
      <p:ext uri="{BB962C8B-B14F-4D97-AF65-F5344CB8AC3E}">
        <p14:creationId xmlns:p14="http://schemas.microsoft.com/office/powerpoint/2010/main" val="3339198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7647"/>
            <a:ext cx="7083414" cy="523220"/>
          </a:xfrm>
          <a:prstGeom prst="rect">
            <a:avLst/>
          </a:prstGeom>
        </p:spPr>
        <p:txBody>
          <a:bodyPr wrap="none">
            <a:spAutoFit/>
          </a:bodyPr>
          <a:lstStyle/>
          <a:p>
            <a:r>
              <a:rPr lang="fr-FR" sz="2800" dirty="0" smtClean="0">
                <a:solidFill>
                  <a:srgbClr val="FF0000"/>
                </a:solidFill>
                <a:latin typeface="Times New Roman" panose="02020603050405020304" pitchFamily="18" charset="0"/>
                <a:cs typeface="Times New Roman" panose="02020603050405020304" pitchFamily="18" charset="0"/>
              </a:rPr>
              <a:t>4- DESCRIPTION EXTERNE DE LA COQUE</a:t>
            </a:r>
            <a:endParaRPr lang="fr-FR" sz="2800" dirty="0">
              <a:solidFill>
                <a:srgbClr val="FF00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0" y="858389"/>
            <a:ext cx="12192000" cy="954107"/>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 La </a:t>
            </a:r>
            <a:r>
              <a:rPr lang="fr-FR" sz="2800" dirty="0" smtClean="0">
                <a:solidFill>
                  <a:srgbClr val="FF0000"/>
                </a:solidFill>
                <a:latin typeface="Times New Roman" panose="02020603050405020304" pitchFamily="18" charset="0"/>
                <a:cs typeface="Times New Roman" panose="02020603050405020304" pitchFamily="18" charset="0"/>
              </a:rPr>
              <a:t>coque</a:t>
            </a:r>
            <a:r>
              <a:rPr lang="fr-FR" sz="2800" dirty="0" smtClean="0">
                <a:latin typeface="Times New Roman" panose="02020603050405020304" pitchFamily="18" charset="0"/>
                <a:cs typeface="Times New Roman" panose="02020603050405020304" pitchFamily="18" charset="0"/>
              </a:rPr>
              <a:t> est symétrique par rapport à un plan vertical passant par l’axe de la </a:t>
            </a:r>
            <a:r>
              <a:rPr lang="fr-FR" sz="2800" dirty="0" smtClean="0">
                <a:solidFill>
                  <a:schemeClr val="accent1">
                    <a:lumMod val="75000"/>
                  </a:schemeClr>
                </a:solidFill>
                <a:latin typeface="Times New Roman" panose="02020603050405020304" pitchFamily="18" charset="0"/>
                <a:cs typeface="Times New Roman" panose="02020603050405020304" pitchFamily="18" charset="0"/>
              </a:rPr>
              <a:t>quille</a:t>
            </a:r>
            <a:r>
              <a:rPr lang="fr-FR" sz="2800" dirty="0" smtClean="0">
                <a:latin typeface="Times New Roman" panose="02020603050405020304" pitchFamily="18" charset="0"/>
                <a:cs typeface="Times New Roman" panose="02020603050405020304" pitchFamily="18" charset="0"/>
              </a:rPr>
              <a:t> et appelé longitudinal définissant les côtés bâbord et tribord.</a:t>
            </a:r>
            <a:endParaRPr lang="fr-FR" sz="2800" dirty="0">
              <a:latin typeface="Times New Roman" panose="02020603050405020304" pitchFamily="18" charset="0"/>
              <a:cs typeface="Times New Roman" panose="02020603050405020304" pitchFamily="18" charset="0"/>
            </a:endParaRPr>
          </a:p>
        </p:txBody>
      </p:sp>
      <p:sp>
        <p:nvSpPr>
          <p:cNvPr id="4" name="Rectangle 3"/>
          <p:cNvSpPr/>
          <p:nvPr/>
        </p:nvSpPr>
        <p:spPr>
          <a:xfrm>
            <a:off x="0" y="1987451"/>
            <a:ext cx="12192000" cy="1815882"/>
          </a:xfrm>
          <a:prstGeom prst="rect">
            <a:avLst/>
          </a:prstGeom>
        </p:spPr>
        <p:txBody>
          <a:bodyPr wrap="square">
            <a:spAutoFit/>
          </a:bodyPr>
          <a:lstStyle/>
          <a:p>
            <a:r>
              <a:rPr lang="fr-FR" sz="2800" dirty="0" smtClean="0">
                <a:latin typeface="Times New Roman" panose="02020603050405020304" pitchFamily="18" charset="0"/>
                <a:cs typeface="Times New Roman" panose="02020603050405020304" pitchFamily="18" charset="0"/>
              </a:rPr>
              <a:t>- La charpente porte un revêtement extérieur étanche (</a:t>
            </a:r>
            <a:r>
              <a:rPr lang="fr-FR" sz="2800" dirty="0" smtClean="0">
                <a:solidFill>
                  <a:srgbClr val="FF0000"/>
                </a:solidFill>
                <a:latin typeface="Times New Roman" panose="02020603050405020304" pitchFamily="18" charset="0"/>
                <a:cs typeface="Times New Roman" panose="02020603050405020304" pitchFamily="18" charset="0"/>
              </a:rPr>
              <a:t>le bordé</a:t>
            </a:r>
            <a:r>
              <a:rPr lang="fr-FR" sz="2800" dirty="0" smtClean="0">
                <a:latin typeface="Times New Roman" panose="02020603050405020304" pitchFamily="18" charset="0"/>
                <a:cs typeface="Times New Roman" panose="02020603050405020304" pitchFamily="18" charset="0"/>
              </a:rPr>
              <a:t>) composé:</a:t>
            </a:r>
          </a:p>
          <a:p>
            <a:r>
              <a:rPr lang="fr-FR" sz="2800" dirty="0" smtClean="0">
                <a:latin typeface="Times New Roman" panose="02020603050405020304" pitchFamily="18" charset="0"/>
                <a:cs typeface="Times New Roman" panose="02020603050405020304" pitchFamily="18" charset="0"/>
              </a:rPr>
              <a:t>. des </a:t>
            </a:r>
            <a:r>
              <a:rPr lang="fr-FR" sz="2800" dirty="0" smtClean="0">
                <a:solidFill>
                  <a:schemeClr val="accent1">
                    <a:lumMod val="75000"/>
                  </a:schemeClr>
                </a:solidFill>
                <a:latin typeface="Times New Roman" panose="02020603050405020304" pitchFamily="18" charset="0"/>
                <a:cs typeface="Times New Roman" panose="02020603050405020304" pitchFamily="18" charset="0"/>
              </a:rPr>
              <a:t>fonds</a:t>
            </a:r>
            <a:r>
              <a:rPr lang="fr-FR" sz="2800" dirty="0" smtClean="0">
                <a:latin typeface="Times New Roman" panose="02020603050405020304" pitchFamily="18" charset="0"/>
                <a:cs typeface="Times New Roman" panose="02020603050405020304" pitchFamily="18" charset="0"/>
              </a:rPr>
              <a:t>,</a:t>
            </a:r>
          </a:p>
          <a:p>
            <a:r>
              <a:rPr lang="fr-FR" sz="2800" dirty="0" smtClean="0">
                <a:latin typeface="Times New Roman" panose="02020603050405020304" pitchFamily="18" charset="0"/>
                <a:cs typeface="Times New Roman" panose="02020603050405020304" pitchFamily="18" charset="0"/>
              </a:rPr>
              <a:t>. des </a:t>
            </a:r>
            <a:r>
              <a:rPr lang="fr-FR" sz="2800" dirty="0" smtClean="0">
                <a:solidFill>
                  <a:schemeClr val="accent1">
                    <a:lumMod val="75000"/>
                  </a:schemeClr>
                </a:solidFill>
                <a:latin typeface="Times New Roman" panose="02020603050405020304" pitchFamily="18" charset="0"/>
                <a:cs typeface="Times New Roman" panose="02020603050405020304" pitchFamily="18" charset="0"/>
              </a:rPr>
              <a:t>murailles</a:t>
            </a:r>
            <a:r>
              <a:rPr lang="fr-FR" sz="2800" dirty="0" smtClean="0">
                <a:latin typeface="Times New Roman" panose="02020603050405020304" pitchFamily="18" charset="0"/>
                <a:cs typeface="Times New Roman" panose="02020603050405020304" pitchFamily="18" charset="0"/>
              </a:rPr>
              <a:t>,</a:t>
            </a:r>
          </a:p>
          <a:p>
            <a:r>
              <a:rPr lang="fr-FR" sz="2800" dirty="0" smtClean="0">
                <a:latin typeface="Times New Roman" panose="02020603050405020304" pitchFamily="18" charset="0"/>
                <a:cs typeface="Times New Roman" panose="02020603050405020304" pitchFamily="18" charset="0"/>
              </a:rPr>
              <a:t>. des </a:t>
            </a:r>
            <a:r>
              <a:rPr lang="fr-FR" sz="2800" dirty="0" smtClean="0">
                <a:solidFill>
                  <a:schemeClr val="accent1">
                    <a:lumMod val="75000"/>
                  </a:schemeClr>
                </a:solidFill>
                <a:latin typeface="Times New Roman" panose="02020603050405020304" pitchFamily="18" charset="0"/>
                <a:cs typeface="Times New Roman" panose="02020603050405020304" pitchFamily="18" charset="0"/>
              </a:rPr>
              <a:t>bouchains</a:t>
            </a:r>
            <a:r>
              <a:rPr lang="fr-FR" sz="2800" dirty="0" smtClean="0">
                <a:latin typeface="Times New Roman" panose="02020603050405020304" pitchFamily="18" charset="0"/>
                <a:cs typeface="Times New Roman" panose="02020603050405020304" pitchFamily="18" charset="0"/>
              </a:rPr>
              <a:t> (raccordement arrondi de la muraille avec les fonds).</a:t>
            </a:r>
            <a:endParaRPr lang="fr-FR" sz="2800" dirty="0">
              <a:latin typeface="Times New Roman" panose="02020603050405020304" pitchFamily="18" charset="0"/>
              <a:cs typeface="Times New Roman" panose="02020603050405020304" pitchFamily="18" charset="0"/>
            </a:endParaRPr>
          </a:p>
        </p:txBody>
      </p:sp>
      <p:sp>
        <p:nvSpPr>
          <p:cNvPr id="5" name="Rectangle 4"/>
          <p:cNvSpPr/>
          <p:nvPr/>
        </p:nvSpPr>
        <p:spPr>
          <a:xfrm>
            <a:off x="0" y="3975182"/>
            <a:ext cx="12192000" cy="954107"/>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 Le livet est l'intersection de l'extérieur de la muraille avec la surface inférieure du pont.</a:t>
            </a:r>
            <a:endParaRPr lang="fr-FR" sz="2800" dirty="0">
              <a:latin typeface="Times New Roman" panose="02020603050405020304" pitchFamily="18" charset="0"/>
              <a:cs typeface="Times New Roman" panose="02020603050405020304" pitchFamily="18" charset="0"/>
            </a:endParaRPr>
          </a:p>
        </p:txBody>
      </p:sp>
      <p:sp>
        <p:nvSpPr>
          <p:cNvPr id="6" name="Rectangle 5"/>
          <p:cNvSpPr/>
          <p:nvPr/>
        </p:nvSpPr>
        <p:spPr>
          <a:xfrm>
            <a:off x="0" y="5059857"/>
            <a:ext cx="12192000" cy="1384995"/>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Sur les navires de charge, au </a:t>
            </a:r>
            <a:r>
              <a:rPr lang="fr-FR" sz="2800" dirty="0" smtClean="0">
                <a:solidFill>
                  <a:schemeClr val="accent1">
                    <a:lumMod val="75000"/>
                  </a:schemeClr>
                </a:solidFill>
                <a:latin typeface="Times New Roman" panose="02020603050405020304" pitchFamily="18" charset="0"/>
                <a:cs typeface="Times New Roman" panose="02020603050405020304" pitchFamily="18" charset="0"/>
              </a:rPr>
              <a:t>maître couple </a:t>
            </a:r>
            <a:r>
              <a:rPr lang="fr-FR" sz="2800" dirty="0" smtClean="0">
                <a:latin typeface="Times New Roman" panose="02020603050405020304" pitchFamily="18" charset="0"/>
                <a:cs typeface="Times New Roman" panose="02020603050405020304" pitchFamily="18" charset="0"/>
              </a:rPr>
              <a:t>(partie centrale transversale du navire), le fond est plat et les murailles sont verticales alors que l'avant et l'arrière sont dits en formes.</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5007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0" y="-38637"/>
            <a:ext cx="7254869" cy="755970"/>
          </a:xfrm>
          <a:prstGeom prst="rect">
            <a:avLst/>
          </a:prstGeom>
        </p:spPr>
      </p:pic>
      <p:sp>
        <p:nvSpPr>
          <p:cNvPr id="3" name="Rectangle 2"/>
          <p:cNvSpPr/>
          <p:nvPr/>
        </p:nvSpPr>
        <p:spPr>
          <a:xfrm>
            <a:off x="0" y="755970"/>
            <a:ext cx="12192000" cy="1384995"/>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 Sur les </a:t>
            </a:r>
            <a:r>
              <a:rPr lang="fr-FR" sz="2800" dirty="0" smtClean="0">
                <a:solidFill>
                  <a:schemeClr val="accent1">
                    <a:lumMod val="75000"/>
                  </a:schemeClr>
                </a:solidFill>
                <a:latin typeface="Times New Roman" panose="02020603050405020304" pitchFamily="18" charset="0"/>
                <a:cs typeface="Times New Roman" panose="02020603050405020304" pitchFamily="18" charset="0"/>
              </a:rPr>
              <a:t>navires de plaisance </a:t>
            </a:r>
            <a:r>
              <a:rPr lang="fr-FR" sz="2800" dirty="0" smtClean="0">
                <a:latin typeface="Times New Roman" panose="02020603050405020304" pitchFamily="18" charset="0"/>
                <a:cs typeface="Times New Roman" panose="02020603050405020304" pitchFamily="18" charset="0"/>
              </a:rPr>
              <a:t>on utilise le terme de </a:t>
            </a:r>
            <a:r>
              <a:rPr lang="fr-FR" sz="2800" dirty="0" smtClean="0">
                <a:solidFill>
                  <a:schemeClr val="accent1">
                    <a:lumMod val="75000"/>
                  </a:schemeClr>
                </a:solidFill>
                <a:latin typeface="Times New Roman" panose="02020603050405020304" pitchFamily="18" charset="0"/>
                <a:cs typeface="Times New Roman" panose="02020603050405020304" pitchFamily="18" charset="0"/>
              </a:rPr>
              <a:t>flancs</a:t>
            </a:r>
            <a:r>
              <a:rPr lang="fr-FR" sz="2800" dirty="0" smtClean="0">
                <a:latin typeface="Times New Roman" panose="02020603050405020304" pitchFamily="18" charset="0"/>
                <a:cs typeface="Times New Roman" panose="02020603050405020304" pitchFamily="18" charset="0"/>
              </a:rPr>
              <a:t> (au lieu de murailles) et ceux-ci peuvent être verticaux, frégatés ou rentrants. Les fonds peuvent être en forme (avec retour de galbord).</a:t>
            </a:r>
            <a:endParaRPr lang="fr-FR" sz="2800" dirty="0">
              <a:latin typeface="Times New Roman" panose="02020603050405020304" pitchFamily="18" charset="0"/>
              <a:cs typeface="Times New Roman" panose="02020603050405020304" pitchFamily="18" charset="0"/>
            </a:endParaRPr>
          </a:p>
        </p:txBody>
      </p:sp>
      <p:pic>
        <p:nvPicPr>
          <p:cNvPr id="5" name="Image 4"/>
          <p:cNvPicPr>
            <a:picLocks noChangeAspect="1"/>
          </p:cNvPicPr>
          <p:nvPr/>
        </p:nvPicPr>
        <p:blipFill>
          <a:blip r:embed="rId3"/>
          <a:stretch>
            <a:fillRect/>
          </a:stretch>
        </p:blipFill>
        <p:spPr>
          <a:xfrm>
            <a:off x="3915176" y="2305318"/>
            <a:ext cx="4526243" cy="4552682"/>
          </a:xfrm>
          <a:prstGeom prst="rect">
            <a:avLst/>
          </a:prstGeom>
        </p:spPr>
      </p:pic>
    </p:spTree>
    <p:extLst>
      <p:ext uri="{BB962C8B-B14F-4D97-AF65-F5344CB8AC3E}">
        <p14:creationId xmlns:p14="http://schemas.microsoft.com/office/powerpoint/2010/main" val="739338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15910" y="3079198"/>
            <a:ext cx="11977352" cy="3065061"/>
          </a:xfrm>
          <a:prstGeom prst="rect">
            <a:avLst/>
          </a:prstGeom>
        </p:spPr>
      </p:pic>
      <p:pic>
        <p:nvPicPr>
          <p:cNvPr id="3" name="Image 2"/>
          <p:cNvPicPr>
            <a:picLocks noChangeAspect="1"/>
          </p:cNvPicPr>
          <p:nvPr/>
        </p:nvPicPr>
        <p:blipFill>
          <a:blip r:embed="rId3"/>
          <a:stretch>
            <a:fillRect/>
          </a:stretch>
        </p:blipFill>
        <p:spPr>
          <a:xfrm>
            <a:off x="115910" y="90152"/>
            <a:ext cx="7254869" cy="755970"/>
          </a:xfrm>
          <a:prstGeom prst="rect">
            <a:avLst/>
          </a:prstGeom>
        </p:spPr>
      </p:pic>
      <p:sp>
        <p:nvSpPr>
          <p:cNvPr id="4" name="Rectangle 3"/>
          <p:cNvSpPr/>
          <p:nvPr/>
        </p:nvSpPr>
        <p:spPr>
          <a:xfrm>
            <a:off x="115910" y="1054719"/>
            <a:ext cx="11977352" cy="1815882"/>
          </a:xfrm>
          <a:prstGeom prst="rect">
            <a:avLst/>
          </a:prstGeom>
        </p:spPr>
        <p:txBody>
          <a:bodyPr wrap="square">
            <a:spAutoFit/>
          </a:bodyPr>
          <a:lstStyle/>
          <a:p>
            <a:pPr algn="just"/>
            <a:r>
              <a:rPr lang="fr-FR" sz="2800" dirty="0" smtClean="0">
                <a:latin typeface="Times New Roman" panose="02020603050405020304" pitchFamily="18" charset="0"/>
                <a:cs typeface="Times New Roman" panose="02020603050405020304" pitchFamily="18" charset="0"/>
              </a:rPr>
              <a:t>Les ponts présentent une double courbure afin de faciliter l'évacuation de l'eau embarquée (pluie, paquets de mer...)</a:t>
            </a:r>
          </a:p>
          <a:p>
            <a:pPr algn="just"/>
            <a:r>
              <a:rPr lang="fr-FR" sz="2800" dirty="0" smtClean="0">
                <a:latin typeface="Times New Roman" panose="02020603050405020304" pitchFamily="18" charset="0"/>
                <a:cs typeface="Times New Roman" panose="02020603050405020304" pitchFamily="18" charset="0"/>
              </a:rPr>
              <a:t>− le </a:t>
            </a:r>
            <a:r>
              <a:rPr lang="fr-FR" sz="2800" dirty="0" smtClean="0">
                <a:solidFill>
                  <a:schemeClr val="accent1">
                    <a:lumMod val="75000"/>
                  </a:schemeClr>
                </a:solidFill>
                <a:latin typeface="Times New Roman" panose="02020603050405020304" pitchFamily="18" charset="0"/>
                <a:cs typeface="Times New Roman" panose="02020603050405020304" pitchFamily="18" charset="0"/>
              </a:rPr>
              <a:t>bouge</a:t>
            </a:r>
            <a:r>
              <a:rPr lang="fr-FR" sz="2800" dirty="0" smtClean="0">
                <a:latin typeface="Times New Roman" panose="02020603050405020304" pitchFamily="18" charset="0"/>
                <a:cs typeface="Times New Roman" panose="02020603050405020304" pitchFamily="18" charset="0"/>
              </a:rPr>
              <a:t> (sens transversal)</a:t>
            </a:r>
          </a:p>
          <a:p>
            <a:pPr algn="just"/>
            <a:r>
              <a:rPr lang="fr-FR" sz="2800" dirty="0" smtClean="0">
                <a:latin typeface="Times New Roman" panose="02020603050405020304" pitchFamily="18" charset="0"/>
                <a:cs typeface="Times New Roman" panose="02020603050405020304" pitchFamily="18" charset="0"/>
              </a:rPr>
              <a:t>− la </a:t>
            </a:r>
            <a:r>
              <a:rPr lang="fr-FR" sz="2800" dirty="0" smtClean="0">
                <a:solidFill>
                  <a:schemeClr val="accent1">
                    <a:lumMod val="75000"/>
                  </a:schemeClr>
                </a:solidFill>
                <a:latin typeface="Times New Roman" panose="02020603050405020304" pitchFamily="18" charset="0"/>
                <a:cs typeface="Times New Roman" panose="02020603050405020304" pitchFamily="18" charset="0"/>
              </a:rPr>
              <a:t>tonture</a:t>
            </a:r>
            <a:r>
              <a:rPr lang="fr-FR" sz="2800" dirty="0" smtClean="0">
                <a:latin typeface="Times New Roman" panose="02020603050405020304" pitchFamily="18" charset="0"/>
                <a:cs typeface="Times New Roman" panose="02020603050405020304" pitchFamily="18" charset="0"/>
              </a:rPr>
              <a:t> (sens longitudinal).</a:t>
            </a:r>
            <a:endParaRPr lang="fr-FR" sz="2800" dirty="0">
              <a:latin typeface="Times New Roman" panose="02020603050405020304" pitchFamily="18" charset="0"/>
              <a:cs typeface="Times New Roman" panose="02020603050405020304" pitchFamily="18" charset="0"/>
            </a:endParaRPr>
          </a:p>
        </p:txBody>
      </p:sp>
      <p:sp>
        <p:nvSpPr>
          <p:cNvPr id="5" name="Pentagone 4"/>
          <p:cNvSpPr/>
          <p:nvPr/>
        </p:nvSpPr>
        <p:spPr>
          <a:xfrm>
            <a:off x="3099517" y="6168980"/>
            <a:ext cx="9092483" cy="689020"/>
          </a:xfrm>
          <a:prstGeom prst="homePlate">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dirty="0" smtClean="0">
                <a:latin typeface="Times New Roman" panose="02020603050405020304" pitchFamily="18" charset="0"/>
                <a:cs typeface="Times New Roman" panose="02020603050405020304" pitchFamily="18" charset="0"/>
              </a:rPr>
              <a:t>MERCI, au revoir pour le 2° cours </a:t>
            </a:r>
            <a:r>
              <a:rPr lang="fr-FR" sz="2800" dirty="0" err="1" smtClean="0">
                <a:latin typeface="Times New Roman" panose="02020603050405020304" pitchFamily="18" charset="0"/>
                <a:cs typeface="Times New Roman" panose="02020603050405020304" pitchFamily="18" charset="0"/>
              </a:rPr>
              <a:t>inchaa</a:t>
            </a:r>
            <a:r>
              <a:rPr lang="fr-FR" sz="2800" dirty="0" smtClean="0">
                <a:latin typeface="Times New Roman" panose="02020603050405020304" pitchFamily="18" charset="0"/>
                <a:cs typeface="Times New Roman" panose="02020603050405020304" pitchFamily="18" charset="0"/>
              </a:rPr>
              <a:t> ELLAH</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124008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692</TotalTime>
  <Words>422</Words>
  <Application>Microsoft Office PowerPoint</Application>
  <PresentationFormat>Grand écran</PresentationFormat>
  <Paragraphs>26</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Calibri Light</vt:lpstr>
      <vt:lpstr>Century Gothic</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admin</dc:creator>
  <cp:lastModifiedBy>admin</cp:lastModifiedBy>
  <cp:revision>12</cp:revision>
  <dcterms:created xsi:type="dcterms:W3CDTF">2020-12-25T08:30:34Z</dcterms:created>
  <dcterms:modified xsi:type="dcterms:W3CDTF">2020-12-25T20:03:05Z</dcterms:modified>
</cp:coreProperties>
</file>